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1" r:id="rId9"/>
    <p:sldId id="264" r:id="rId10"/>
    <p:sldId id="265" r:id="rId11"/>
    <p:sldId id="266" r:id="rId12"/>
    <p:sldId id="267" r:id="rId13"/>
    <p:sldId id="272" r:id="rId14"/>
    <p:sldId id="273" r:id="rId15"/>
    <p:sldId id="274" r:id="rId16"/>
    <p:sldId id="275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36" y="65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6a783b7a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6a783b7a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6289334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62893347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8fd1956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8fd19562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62893347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62893347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7fbd35a3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7fbd35a3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6a783b7a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6a783b7a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6a783b7a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6a783b7a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39740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/>
              <a:t>Testing Vascular Structure Modelling Principles by Generating Virtual Vascular Networks</a:t>
            </a:r>
            <a:endParaRPr sz="36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148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Panagiotis Lymperopoulos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Savage Lab</a:t>
            </a:r>
            <a:endParaRPr sz="18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42750"/>
            <a:ext cx="2468524" cy="24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2498" y="2117475"/>
            <a:ext cx="1533025" cy="302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38629-186D-4783-A745-D5B926EAB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Virtual Vascular Network Optimization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427CAE6-3010-44F5-ACF6-98843D31BB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0" t="10510" r="14819" b="11694"/>
          <a:stretch/>
        </p:blipFill>
        <p:spPr>
          <a:xfrm>
            <a:off x="941294" y="990831"/>
            <a:ext cx="7220126" cy="38030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A9F9F7-5467-4F04-88C2-0FF8EBD48D3B}"/>
              </a:ext>
            </a:extLst>
          </p:cNvPr>
          <p:cNvSpPr txBox="1"/>
          <p:nvPr/>
        </p:nvSpPr>
        <p:spPr>
          <a:xfrm>
            <a:off x="3374739" y="4746812"/>
            <a:ext cx="1176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Generations</a:t>
            </a:r>
            <a:endParaRPr lang="en-US" baseline="-25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77CAFE-BAB2-47CC-A114-1FF82663C91C}"/>
              </a:ext>
            </a:extLst>
          </p:cNvPr>
          <p:cNvSpPr txBox="1"/>
          <p:nvPr/>
        </p:nvSpPr>
        <p:spPr>
          <a:xfrm rot="16200000">
            <a:off x="199097" y="2608110"/>
            <a:ext cx="1176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Fitness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126669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3787F-8EDA-4DFD-9B13-8DA0286D1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Theoretical Limits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8B168D-6C01-48BC-B0E8-DFF34ACB52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091" y="1152475"/>
            <a:ext cx="2515544" cy="572700"/>
          </a:xfrm>
        </p:spPr>
        <p:txBody>
          <a:bodyPr/>
          <a:lstStyle/>
          <a:p>
            <a:pPr marL="114300" indent="0" algn="ctr">
              <a:buNone/>
            </a:pPr>
            <a:r>
              <a:rPr lang="en-US" sz="1400" dirty="0"/>
              <a:t>Material cost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2FA45A2D-1A22-468E-AD5A-7F71ED5A47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19" t="13390" r="10882" b="13308"/>
          <a:stretch/>
        </p:blipFill>
        <p:spPr>
          <a:xfrm>
            <a:off x="632011" y="1596838"/>
            <a:ext cx="2857501" cy="2763371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0791D31-5516-4DE5-910E-BEF5EE01CF2F}"/>
              </a:ext>
            </a:extLst>
          </p:cNvPr>
          <p:cNvSpPr txBox="1">
            <a:spLocks/>
          </p:cNvSpPr>
          <p:nvPr/>
        </p:nvSpPr>
        <p:spPr>
          <a:xfrm>
            <a:off x="5382187" y="1190058"/>
            <a:ext cx="425599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sz="1400" dirty="0"/>
              <a:t>Dissipation </a:t>
            </a:r>
            <a:r>
              <a:rPr lang="en-US" sz="1400" u="sng" dirty="0"/>
              <a:t>or</a:t>
            </a:r>
            <a:r>
              <a:rPr lang="en-US" sz="1400" dirty="0"/>
              <a:t> Resource Delivery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740DDD-F51A-4703-8FDB-FD0E7E08C5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06" t="13586" r="11637" b="12233"/>
          <a:stretch/>
        </p:blipFill>
        <p:spPr>
          <a:xfrm>
            <a:off x="5506571" y="1643904"/>
            <a:ext cx="2669241" cy="265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441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44B840-603E-41F4-BD7C-1A7F65E5C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6647" y="4568875"/>
            <a:ext cx="4087907" cy="427181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Cross sectional area is preserved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5F1645D-6EB1-4551-B368-16D592563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pPr algn="ctr"/>
            <a:r>
              <a:rPr lang="en-US" dirty="0"/>
              <a:t>Theoretical Limits: Wave Reflection Minimization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7EFB459F-023B-4DC8-B5D7-445B241168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32" t="19750" r="25699" b="13102"/>
          <a:stretch/>
        </p:blipFill>
        <p:spPr>
          <a:xfrm>
            <a:off x="2386852" y="954447"/>
            <a:ext cx="4770345" cy="34326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B37590-3A1B-4DE8-8C21-61787C552ECD}"/>
              </a:ext>
            </a:extLst>
          </p:cNvPr>
          <p:cNvSpPr txBox="1"/>
          <p:nvPr/>
        </p:nvSpPr>
        <p:spPr>
          <a:xfrm>
            <a:off x="3580279" y="4299697"/>
            <a:ext cx="2181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Radius of child vessel C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731E1B-0D5D-484A-ADD3-E7128E06D073}"/>
              </a:ext>
            </a:extLst>
          </p:cNvPr>
          <p:cNvSpPr txBox="1"/>
          <p:nvPr/>
        </p:nvSpPr>
        <p:spPr>
          <a:xfrm rot="16200000">
            <a:off x="1142071" y="2417861"/>
            <a:ext cx="2181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Radius of child vessel C</a:t>
            </a:r>
            <a:r>
              <a:rPr lang="en-US" baseline="-250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129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524A5-7CA2-4156-9147-192E5C79A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78534"/>
            <a:ext cx="8520600" cy="572700"/>
          </a:xfrm>
        </p:spPr>
        <p:txBody>
          <a:bodyPr/>
          <a:lstStyle/>
          <a:p>
            <a:pPr algn="ctr"/>
            <a:r>
              <a:rPr lang="en-US" dirty="0"/>
              <a:t>Theoretical Limits: Energy Loss Minimization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5198C-3D99-41CF-9950-CD170F845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34374"/>
            <a:ext cx="8520600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Both Dissipation and Wave Reflections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C671D8CA-CE58-4CA8-833C-A2FFDEF964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31" t="31916" r="56886" b="14817"/>
          <a:stretch/>
        </p:blipFill>
        <p:spPr>
          <a:xfrm>
            <a:off x="35329" y="1973354"/>
            <a:ext cx="949667" cy="1538440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2062504B-239B-47D6-B191-D134876ACC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55" b="24661"/>
          <a:stretch/>
        </p:blipFill>
        <p:spPr>
          <a:xfrm>
            <a:off x="1026904" y="1532965"/>
            <a:ext cx="7805396" cy="26524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D0F1CF-4A5A-48AD-9452-A9D671E4A9C8}"/>
              </a:ext>
            </a:extLst>
          </p:cNvPr>
          <p:cNvSpPr txBox="1"/>
          <p:nvPr/>
        </p:nvSpPr>
        <p:spPr>
          <a:xfrm>
            <a:off x="1840140" y="4610080"/>
            <a:ext cx="6178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Energy Loss Minimization favors Network Asymmetry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B7E668-BD07-4000-9B44-E5BBF7798737}"/>
              </a:ext>
            </a:extLst>
          </p:cNvPr>
          <p:cNvSpPr txBox="1"/>
          <p:nvPr/>
        </p:nvSpPr>
        <p:spPr>
          <a:xfrm>
            <a:off x="6065877" y="4126551"/>
            <a:ext cx="2181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Radius of child vessel C</a:t>
            </a:r>
            <a:r>
              <a:rPr lang="en-US" sz="1200" baseline="-25000" dirty="0"/>
              <a:t>1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DF0AAA-796B-46F9-A95D-8C179CF2DC3F}"/>
              </a:ext>
            </a:extLst>
          </p:cNvPr>
          <p:cNvSpPr txBox="1"/>
          <p:nvPr/>
        </p:nvSpPr>
        <p:spPr>
          <a:xfrm>
            <a:off x="1840140" y="4179586"/>
            <a:ext cx="2568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Radius of both child vessels C</a:t>
            </a:r>
            <a:r>
              <a:rPr lang="en-US" sz="1200" baseline="-25000" dirty="0"/>
              <a:t>1</a:t>
            </a:r>
            <a:r>
              <a:rPr lang="en-US" sz="1200" dirty="0"/>
              <a:t>=C</a:t>
            </a:r>
            <a:r>
              <a:rPr lang="en-US" sz="1200" baseline="-25000" dirty="0"/>
              <a:t>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2901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8BEE1F-AE02-4B2E-A296-6FC5BA839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1613"/>
            <a:ext cx="8520600" cy="572700"/>
          </a:xfrm>
        </p:spPr>
        <p:txBody>
          <a:bodyPr/>
          <a:lstStyle/>
          <a:p>
            <a:pPr algn="ctr"/>
            <a:r>
              <a:rPr lang="en-US" dirty="0"/>
              <a:t>Network Comparisons: </a:t>
            </a:r>
            <a:r>
              <a:rPr lang="el-GR" dirty="0"/>
              <a:t>β </a:t>
            </a:r>
            <a:r>
              <a:rPr lang="en-US" dirty="0"/>
              <a:t>distributions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EB680B-0680-4AF5-B85F-C363841F8C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36"/>
          <a:stretch/>
        </p:blipFill>
        <p:spPr>
          <a:xfrm>
            <a:off x="5195453" y="3004655"/>
            <a:ext cx="3505025" cy="2130212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B80833-E983-4D14-9C79-4B9BE9B5C1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36"/>
          <a:stretch/>
        </p:blipFill>
        <p:spPr>
          <a:xfrm>
            <a:off x="5195453" y="727674"/>
            <a:ext cx="3505025" cy="2130212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55F420-916E-4AF8-B283-0BD2DD1982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54"/>
          <a:stretch/>
        </p:blipFill>
        <p:spPr>
          <a:xfrm>
            <a:off x="332818" y="804609"/>
            <a:ext cx="3402106" cy="21012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604371-DFF1-4E57-B44A-70CE5BEAF5DC}"/>
              </a:ext>
            </a:extLst>
          </p:cNvPr>
          <p:cNvSpPr txBox="1"/>
          <p:nvPr/>
        </p:nvSpPr>
        <p:spPr>
          <a:xfrm>
            <a:off x="1135820" y="616785"/>
            <a:ext cx="3127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Material cost + Energy Loss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B27181-B261-4E4D-9499-33DB7178657D}"/>
              </a:ext>
            </a:extLst>
          </p:cNvPr>
          <p:cNvSpPr txBox="1"/>
          <p:nvPr/>
        </p:nvSpPr>
        <p:spPr>
          <a:xfrm>
            <a:off x="711151" y="2905888"/>
            <a:ext cx="3127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Material cost + Wave Reflections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DDAB5-5FA6-4608-8200-1665928A0FC6}"/>
              </a:ext>
            </a:extLst>
          </p:cNvPr>
          <p:cNvSpPr txBox="1"/>
          <p:nvPr/>
        </p:nvSpPr>
        <p:spPr>
          <a:xfrm>
            <a:off x="6617143" y="530435"/>
            <a:ext cx="1158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Mammal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02742B-3D1F-4960-81FB-937A948C2AD1}"/>
              </a:ext>
            </a:extLst>
          </p:cNvPr>
          <p:cNvSpPr txBox="1"/>
          <p:nvPr/>
        </p:nvSpPr>
        <p:spPr>
          <a:xfrm>
            <a:off x="6762821" y="2788814"/>
            <a:ext cx="621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Plant</a:t>
            </a:r>
            <a:endParaRPr lang="en-US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EF29BE-8422-4883-8DF4-A7E895E0E7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48"/>
          <a:stretch/>
        </p:blipFill>
        <p:spPr>
          <a:xfrm>
            <a:off x="311700" y="3103028"/>
            <a:ext cx="3380676" cy="203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15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3773542B-0AE5-43AA-BC21-DA78DA98F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10965"/>
            <a:ext cx="8520600" cy="572700"/>
          </a:xfrm>
        </p:spPr>
        <p:txBody>
          <a:bodyPr/>
          <a:lstStyle/>
          <a:p>
            <a:pPr algn="ctr"/>
            <a:r>
              <a:rPr lang="en-US" dirty="0"/>
              <a:t>Network Comparisons: </a:t>
            </a:r>
            <a:r>
              <a:rPr lang="el-GR" dirty="0"/>
              <a:t>γ </a:t>
            </a:r>
            <a:r>
              <a:rPr lang="en-US" dirty="0"/>
              <a:t>distributions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AD1346-768E-4F62-8237-07EDB4A30A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11"/>
          <a:stretch/>
        </p:blipFill>
        <p:spPr>
          <a:xfrm>
            <a:off x="620850" y="875375"/>
            <a:ext cx="3328147" cy="20410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47B53F-10A3-453D-8485-B5F40EB78F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11"/>
          <a:stretch/>
        </p:blipFill>
        <p:spPr>
          <a:xfrm>
            <a:off x="555901" y="3022817"/>
            <a:ext cx="3458046" cy="21206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62AC55-706A-4A80-AB55-17F299B13881}"/>
              </a:ext>
            </a:extLst>
          </p:cNvPr>
          <p:cNvSpPr txBox="1"/>
          <p:nvPr/>
        </p:nvSpPr>
        <p:spPr>
          <a:xfrm>
            <a:off x="1223340" y="651586"/>
            <a:ext cx="3127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Material cost + Energy Loss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743792-18F5-4B9C-AD4D-97C4CE3A6718}"/>
              </a:ext>
            </a:extLst>
          </p:cNvPr>
          <p:cNvSpPr txBox="1"/>
          <p:nvPr/>
        </p:nvSpPr>
        <p:spPr>
          <a:xfrm>
            <a:off x="1223340" y="2884317"/>
            <a:ext cx="31273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Material cost + Wave Reflections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64FF58-E94B-430D-88DF-3A573CAC1F73}"/>
              </a:ext>
            </a:extLst>
          </p:cNvPr>
          <p:cNvSpPr txBox="1"/>
          <p:nvPr/>
        </p:nvSpPr>
        <p:spPr>
          <a:xfrm>
            <a:off x="6814950" y="591085"/>
            <a:ext cx="1158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Mammal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C78A4B-8A40-42B1-815E-4D7A862EDE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409"/>
          <a:stretch/>
        </p:blipFill>
        <p:spPr>
          <a:xfrm>
            <a:off x="5323253" y="2983832"/>
            <a:ext cx="3575944" cy="2159668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FC7888-9AFD-49C1-94E8-26450F0C72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764"/>
          <a:stretch/>
        </p:blipFill>
        <p:spPr>
          <a:xfrm>
            <a:off x="5353469" y="836230"/>
            <a:ext cx="3478831" cy="20927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846D9B-A5BA-424E-918A-A734C1FEFE7D}"/>
              </a:ext>
            </a:extLst>
          </p:cNvPr>
          <p:cNvSpPr txBox="1"/>
          <p:nvPr/>
        </p:nvSpPr>
        <p:spPr>
          <a:xfrm>
            <a:off x="6814950" y="2831267"/>
            <a:ext cx="621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Plant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321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5C76F-1A94-432E-8242-62901B5C0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106" y="162483"/>
            <a:ext cx="8520600" cy="572700"/>
          </a:xfrm>
        </p:spPr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1E48125-5F02-4E01-AA03-A908B4B9F5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165115"/>
              </p:ext>
            </p:extLst>
          </p:nvPr>
        </p:nvGraphicFramePr>
        <p:xfrm>
          <a:off x="711012" y="1132915"/>
          <a:ext cx="8954061" cy="45398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62277">
                  <a:extLst>
                    <a:ext uri="{9D8B030D-6E8A-4147-A177-3AD203B41FA5}">
                      <a16:colId xmlns:a16="http://schemas.microsoft.com/office/drawing/2014/main" val="237823540"/>
                    </a:ext>
                  </a:extLst>
                </a:gridCol>
                <a:gridCol w="2307097">
                  <a:extLst>
                    <a:ext uri="{9D8B030D-6E8A-4147-A177-3AD203B41FA5}">
                      <a16:colId xmlns:a16="http://schemas.microsoft.com/office/drawing/2014/main" val="2366897497"/>
                    </a:ext>
                  </a:extLst>
                </a:gridCol>
                <a:gridCol w="2984687">
                  <a:extLst>
                    <a:ext uri="{9D8B030D-6E8A-4147-A177-3AD203B41FA5}">
                      <a16:colId xmlns:a16="http://schemas.microsoft.com/office/drawing/2014/main" val="764438968"/>
                    </a:ext>
                  </a:extLst>
                </a:gridCol>
              </a:tblGrid>
              <a:tr h="573072">
                <a:tc>
                  <a:txBody>
                    <a:bodyPr/>
                    <a:lstStyle/>
                    <a:p>
                      <a:r>
                        <a:rPr lang="en-US" b="1" dirty="0"/>
                        <a:t>VVN Features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Mammal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Plant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248975"/>
                  </a:ext>
                </a:extLst>
              </a:tr>
              <a:tr h="7688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Energy loss 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 Asymmetry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125583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Wave Reflections 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 Symmetry and Asymmetry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29005"/>
                  </a:ext>
                </a:extLst>
              </a:tr>
              <a:tr h="982980">
                <a:tc>
                  <a:txBody>
                    <a:bodyPr/>
                    <a:lstStyle/>
                    <a:p>
                      <a:r>
                        <a:rPr lang="en-US" dirty="0"/>
                        <a:t>Space filling + material cost 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Long-tail </a:t>
                      </a:r>
                      <a:r>
                        <a:rPr lang="el-GR" dirty="0">
                          <a:sym typeface="Wingdings" panose="05000000000000000000" pitchFamily="2" charset="2"/>
                        </a:rPr>
                        <a:t>γ 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121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237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1979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951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32643"/>
                  </a:ext>
                </a:extLst>
              </a:tr>
            </a:tbl>
          </a:graphicData>
        </a:graphic>
      </p:graphicFrame>
      <p:pic>
        <p:nvPicPr>
          <p:cNvPr id="1028" name="Picture 4" descr="Image result for red x">
            <a:extLst>
              <a:ext uri="{FF2B5EF4-FFF2-40B4-BE49-F238E27FC236}">
                <a16:creationId xmlns:a16="http://schemas.microsoft.com/office/drawing/2014/main" id="{66403F62-C6F1-46CA-9A2A-60637B42B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274" y="1648932"/>
            <a:ext cx="485236" cy="49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green check mark">
            <a:extLst>
              <a:ext uri="{FF2B5EF4-FFF2-40B4-BE49-F238E27FC236}">
                <a16:creationId xmlns:a16="http://schemas.microsoft.com/office/drawing/2014/main" id="{E86E4885-CDBE-4661-9C0A-21C090459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696" y="2446712"/>
            <a:ext cx="485236" cy="48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red x">
            <a:extLst>
              <a:ext uri="{FF2B5EF4-FFF2-40B4-BE49-F238E27FC236}">
                <a16:creationId xmlns:a16="http://schemas.microsoft.com/office/drawing/2014/main" id="{0531836D-2383-4250-B012-5014A3260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697" y="1667422"/>
            <a:ext cx="485236" cy="49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red x">
            <a:extLst>
              <a:ext uri="{FF2B5EF4-FFF2-40B4-BE49-F238E27FC236}">
                <a16:creationId xmlns:a16="http://schemas.microsoft.com/office/drawing/2014/main" id="{41245B16-6130-454C-B6C3-3D8299136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058" y="2446712"/>
            <a:ext cx="485236" cy="49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green check mark">
            <a:extLst>
              <a:ext uri="{FF2B5EF4-FFF2-40B4-BE49-F238E27FC236}">
                <a16:creationId xmlns:a16="http://schemas.microsoft.com/office/drawing/2014/main" id="{09B1AC3F-8A31-4222-91BB-35780E3D3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696" y="3160242"/>
            <a:ext cx="485236" cy="48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green check mark">
            <a:extLst>
              <a:ext uri="{FF2B5EF4-FFF2-40B4-BE49-F238E27FC236}">
                <a16:creationId xmlns:a16="http://schemas.microsoft.com/office/drawing/2014/main" id="{45D5C2DD-8FBE-4CE0-A1A3-DD1378455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273" y="3160241"/>
            <a:ext cx="485236" cy="48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29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Why study Vascular Networks?</a:t>
            </a:r>
            <a:endParaRPr dirty="0"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9822" y="1108250"/>
            <a:ext cx="3066050" cy="29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5977650" y="4060975"/>
            <a:ext cx="20904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highlight>
                  <a:srgbClr val="FFFFFF"/>
                </a:highlight>
              </a:rPr>
              <a:t>1 in every 4 deaths in US</a:t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highlight>
                  <a:srgbClr val="FFFFFF"/>
                </a:highlight>
              </a:rPr>
              <a:t>Are due to heart disease</a:t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8068050" y="3945175"/>
            <a:ext cx="469200" cy="1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cdc.gov</a:t>
            </a:r>
            <a:endParaRPr sz="600"/>
          </a:p>
        </p:txBody>
      </p:sp>
      <p:sp>
        <p:nvSpPr>
          <p:cNvPr id="67" name="Google Shape;67;p14"/>
          <p:cNvSpPr txBox="1"/>
          <p:nvPr/>
        </p:nvSpPr>
        <p:spPr>
          <a:xfrm>
            <a:off x="1923752" y="4060975"/>
            <a:ext cx="1526700" cy="1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Multicellularity</a:t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263" y="1097963"/>
            <a:ext cx="3840266" cy="288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Vascular Data Collection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550903" y="746732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Maybe broader statement on  extent of vascular networks role in the body -  branches throughout; carries blood, o2, etc idk.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→ therefore, structure  of vascular networks might be indicative of diseased vs. healthy states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Talk about recent extraction of vascular structure  (what you just said)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Why we need math to describe it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900" y="1017725"/>
            <a:ext cx="2955800" cy="27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052125"/>
            <a:ext cx="4338875" cy="2650523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2533050" y="3962575"/>
            <a:ext cx="40779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Advances in radiomics → Influx of vascular 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what to do with it?</a:t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4572000" y="3702650"/>
            <a:ext cx="54714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/>
              <a:t>Mitchell G Newberry , Daniel B Ennis , Van M Savage</a:t>
            </a:r>
            <a:endParaRPr sz="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Vascular Modelling Principles</a:t>
            </a:r>
            <a:endParaRPr dirty="0"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210675" y="13795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Space-filling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Energy loss minimization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Building cost minimization</a:t>
            </a:r>
            <a:endParaRPr dirty="0"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3600" y="1379513"/>
            <a:ext cx="4237676" cy="299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Previous work</a:t>
            </a:r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311700" y="12103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Hunt and Savage (2016) attempt to generate virtual vascular networks by considering only vessel lengths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9525" y="2081800"/>
            <a:ext cx="5433501" cy="267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Research Question</a:t>
            </a:r>
            <a:endParaRPr dirty="0"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311700" y="13260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Are the principles of energy loss minimization, space-filling and building cost minimization valid and sufficient to produce realistic vascular networks?</a:t>
            </a: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324A71C-DA1E-4687-94AF-4019733B9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" y="2571750"/>
            <a:ext cx="8477250" cy="17240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Virtual Vascular Network Generator</a:t>
            </a:r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Optimize a population of vascular networks for a combination of network metrics using Genetic Algorithms.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GB"/>
              <a:t>Networks “fill space” by delivering to a predetermined set of “service areas” that are distributed on a circular plate.  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 rotWithShape="1">
          <a:blip r:embed="rId3">
            <a:alphaModFix/>
          </a:blip>
          <a:srcRect l="8642" t="9235" r="8259" b="7187"/>
          <a:stretch/>
        </p:blipFill>
        <p:spPr>
          <a:xfrm>
            <a:off x="902150" y="2482025"/>
            <a:ext cx="2531130" cy="254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 rotWithShape="1">
          <a:blip r:embed="rId4">
            <a:alphaModFix/>
          </a:blip>
          <a:srcRect l="8624" t="9758" r="8125" b="7115"/>
          <a:stretch/>
        </p:blipFill>
        <p:spPr>
          <a:xfrm>
            <a:off x="5698875" y="2482025"/>
            <a:ext cx="2665774" cy="266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2;p20">
            <a:extLst>
              <a:ext uri="{FF2B5EF4-FFF2-40B4-BE49-F238E27FC236}">
                <a16:creationId xmlns:a16="http://schemas.microsoft.com/office/drawing/2014/main" id="{4CE49E00-249F-4295-9408-927FF77D1E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0024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Optimization Criteria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113;p20">
            <a:extLst>
              <a:ext uri="{FF2B5EF4-FFF2-40B4-BE49-F238E27FC236}">
                <a16:creationId xmlns:a16="http://schemas.microsoft.com/office/drawing/2014/main" id="{EB73BC01-26FD-4049-BCA3-4F6DDA07A2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92019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Energy Loss Cost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endParaRPr lang="en-GB" dirty="0"/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GB" dirty="0"/>
              <a:t>Energy Dissipation (friction)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GB" dirty="0"/>
              <a:t>Wave reflections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Building Cost</a:t>
            </a:r>
            <a:br>
              <a:rPr lang="en-GB" dirty="0"/>
            </a:br>
            <a:endParaRPr lang="en-GB" dirty="0"/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Material cost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Resource delivery efficiency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endParaRPr lang="en-GB" dirty="0"/>
          </a:p>
          <a:p>
            <a:pPr lvl="1" indent="-342900">
              <a:buSzPts val="1800"/>
              <a:buChar char="●"/>
            </a:pPr>
            <a:endParaRPr lang="en-GB" dirty="0"/>
          </a:p>
        </p:txBody>
      </p:sp>
      <p:pic>
        <p:nvPicPr>
          <p:cNvPr id="8" name="Google Shape;118;p20">
            <a:extLst>
              <a:ext uri="{FF2B5EF4-FFF2-40B4-BE49-F238E27FC236}">
                <a16:creationId xmlns:a16="http://schemas.microsoft.com/office/drawing/2014/main" id="{2F635868-148A-44FE-B917-237AFC6628A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32221" y="2118910"/>
            <a:ext cx="1971675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19;p20">
            <a:extLst>
              <a:ext uri="{FF2B5EF4-FFF2-40B4-BE49-F238E27FC236}">
                <a16:creationId xmlns:a16="http://schemas.microsoft.com/office/drawing/2014/main" id="{51418923-CA25-4D49-A298-12F4B89F0F2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2795" y="2118911"/>
            <a:ext cx="1971675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16;p20">
            <a:extLst>
              <a:ext uri="{FF2B5EF4-FFF2-40B4-BE49-F238E27FC236}">
                <a16:creationId xmlns:a16="http://schemas.microsoft.com/office/drawing/2014/main" id="{B8D4B588-C762-400A-BF26-823AF844AB8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3812" y="1016728"/>
            <a:ext cx="3203875" cy="1005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8086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0E40E4-36A8-45BA-ACF1-29DD9A249A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5" t="6281" r="7742"/>
          <a:stretch/>
        </p:blipFill>
        <p:spPr>
          <a:xfrm>
            <a:off x="1526956" y="1738031"/>
            <a:ext cx="3794718" cy="2650195"/>
          </a:xfrm>
          <a:prstGeom prst="rect">
            <a:avLst/>
          </a:prstGeom>
        </p:spPr>
      </p:pic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Quantifying Network Scaling Properties</a:t>
            </a:r>
            <a:endParaRPr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849A093-26C0-4B77-8FB7-F98A276CC7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731" t="31916" r="56886" b="14817"/>
          <a:stretch/>
        </p:blipFill>
        <p:spPr>
          <a:xfrm>
            <a:off x="-26894" y="1520086"/>
            <a:ext cx="1587467" cy="25716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1327D5F-90B0-40BD-A93C-D60A9A5A749B}"/>
              </a:ext>
            </a:extLst>
          </p:cNvPr>
          <p:cNvSpPr txBox="1"/>
          <p:nvPr/>
        </p:nvSpPr>
        <p:spPr>
          <a:xfrm>
            <a:off x="238686" y="4467786"/>
            <a:ext cx="874058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Compare generated networks with mammal and plant networks using Welch’s t-test on the </a:t>
            </a:r>
            <a:r>
              <a:rPr lang="el-GR" sz="1300" dirty="0"/>
              <a:t>β </a:t>
            </a:r>
            <a:r>
              <a:rPr lang="en-US" sz="1300" dirty="0"/>
              <a:t>and </a:t>
            </a:r>
            <a:r>
              <a:rPr lang="el-GR" sz="1300" dirty="0"/>
              <a:t>γ </a:t>
            </a:r>
            <a:r>
              <a:rPr lang="en-US" sz="1300" dirty="0"/>
              <a:t>distributions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24F0C0-0509-48AA-8E03-0E9A672F5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87" t="8203" r="8409"/>
          <a:stretch/>
        </p:blipFill>
        <p:spPr>
          <a:xfrm>
            <a:off x="5321674" y="1816565"/>
            <a:ext cx="3755590" cy="25716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017FD1-8A5C-4EE7-9E09-AE3CB412233E}"/>
              </a:ext>
            </a:extLst>
          </p:cNvPr>
          <p:cNvSpPr txBox="1"/>
          <p:nvPr/>
        </p:nvSpPr>
        <p:spPr>
          <a:xfrm>
            <a:off x="2501152" y="1523569"/>
            <a:ext cx="2181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Distribution of </a:t>
            </a:r>
            <a:r>
              <a:rPr lang="el-GR" dirty="0"/>
              <a:t>β =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aseline="-25000" dirty="0"/>
              <a:t>c1 </a:t>
            </a:r>
            <a:r>
              <a:rPr lang="en-US" dirty="0"/>
              <a:t>/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baseline="-25000" dirty="0"/>
              <a:t>c2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9C13BE-79F5-4FA3-9143-709EBCBE06B5}"/>
              </a:ext>
            </a:extLst>
          </p:cNvPr>
          <p:cNvSpPr txBox="1"/>
          <p:nvPr/>
        </p:nvSpPr>
        <p:spPr>
          <a:xfrm>
            <a:off x="6391835" y="1528741"/>
            <a:ext cx="2181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Distribution of </a:t>
            </a:r>
            <a:r>
              <a:rPr lang="el-GR" dirty="0"/>
              <a:t>γ =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-25000" dirty="0"/>
              <a:t>c1 </a:t>
            </a:r>
            <a:r>
              <a:rPr lang="en-US" dirty="0"/>
              <a:t>/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aseline="-25000" dirty="0"/>
              <a:t>c2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</TotalTime>
  <Words>393</Words>
  <Application>Microsoft Office PowerPoint</Application>
  <PresentationFormat>On-screen Show (16:9)</PresentationFormat>
  <Paragraphs>72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Times New Roman</vt:lpstr>
      <vt:lpstr>Simple Light</vt:lpstr>
      <vt:lpstr>Testing Vascular Structure Modelling Principles by Generating Virtual Vascular Networks</vt:lpstr>
      <vt:lpstr>Why study Vascular Networks?</vt:lpstr>
      <vt:lpstr>Vascular Data Collection  </vt:lpstr>
      <vt:lpstr>Vascular Modelling Principles</vt:lpstr>
      <vt:lpstr>Previous work</vt:lpstr>
      <vt:lpstr>Research Question</vt:lpstr>
      <vt:lpstr>Virtual Vascular Network Generator</vt:lpstr>
      <vt:lpstr>Optimization Criteria </vt:lpstr>
      <vt:lpstr>Quantifying Network Scaling Properties</vt:lpstr>
      <vt:lpstr>Virtual Vascular Network Optimization</vt:lpstr>
      <vt:lpstr>Theoretical Limits</vt:lpstr>
      <vt:lpstr>Theoretical Limits: Wave Reflection Minimization</vt:lpstr>
      <vt:lpstr>Theoretical Limits: Energy Loss Minimization </vt:lpstr>
      <vt:lpstr>Network Comparisons: β distributions</vt:lpstr>
      <vt:lpstr>Network Comparisons: γ distributions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Vascular Structure Modelling Principles by Generating Virtual Vascular Networks</dc:title>
  <dc:creator>Panagiotis</dc:creator>
  <cp:lastModifiedBy>Παναγιώτης Λυμπερόπουλος</cp:lastModifiedBy>
  <cp:revision>33</cp:revision>
  <dcterms:modified xsi:type="dcterms:W3CDTF">2019-06-04T23:34:06Z</dcterms:modified>
</cp:coreProperties>
</file>